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58"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8" d="100"/>
          <a:sy n="88" d="100"/>
        </p:scale>
        <p:origin x="49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pl-PL" smtClean="0"/>
              <a:t>Kliknij, aby edytować styl</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nchor="ct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pl-PL" smtClean="0"/>
              <a:t>Kliknij, aby edytować styl</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Edytuj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Kliknij, aby edytować styl</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pl-PL" smtClean="0"/>
              <a:t>Kliknij, aby edytować styl</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5" name="Date Placeholder 4"/>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pl-PL" smtClean="0"/>
              <a:t>Kliknij, aby edytować styl</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5" name="Date Placeholder 4"/>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smtClean="0"/>
              <a:t>Edytuj style wzorca tekstu</a:t>
            </a:r>
          </a:p>
        </p:txBody>
      </p:sp>
      <p:sp>
        <p:nvSpPr>
          <p:cNvPr id="3" name="Date Placeholder 2"/>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pl-PL" smtClean="0"/>
              <a:t>Kliknij, aby edytować styl</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Edytuj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pl-PL" smtClean="0"/>
              <a:t>Kliknij, aby edytować styl</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smtClean="0"/>
              <a:t>Edytuj style wzorca tekstu</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Edytuj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pl-PL" smtClean="0"/>
              <a:t>Kliknij, aby edytować styl</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Edytuj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arta nazwy cytatu">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pl-PL" smtClean="0"/>
              <a:t>Kliknij, aby edytować styl</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pl-PL" smtClean="0"/>
              <a:t>Edytuj style wzorca tekstu</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Edytuj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rawda lub fałsz">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pl-PL" smtClean="0"/>
              <a:t>Kliknij, aby edytować styl</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pl-PL" smtClean="0"/>
              <a:t>Edytuj style wzorca tekstu</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Edytuj style wzorca tekstu</a:t>
            </a:r>
          </a:p>
        </p:txBody>
      </p:sp>
      <p:sp>
        <p:nvSpPr>
          <p:cNvPr id="4" name="Date Placeholder 3"/>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pl-PL" smtClean="0"/>
              <a:t>Kliknij, aby edytować styl</a:t>
            </a:r>
            <a:endParaRPr lang="en-US" dirty="0"/>
          </a:p>
        </p:txBody>
      </p:sp>
      <p:sp>
        <p:nvSpPr>
          <p:cNvPr id="3" name="Vertical Text Placeholder 2"/>
          <p:cNvSpPr>
            <a:spLocks noGrp="1"/>
          </p:cNvSpPr>
          <p:nvPr>
            <p:ph type="body" orient="vert" idx="1"/>
          </p:nvPr>
        </p:nvSpPr>
        <p:spPr/>
        <p:txBody>
          <a:bodyPr vert="eaVert" anchor="t"/>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pl-PL" smtClean="0"/>
              <a:t>Kliknij, aby edytować styl</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pl-PL" smtClean="0"/>
              <a:t>Kliknij, aby edytować styl</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5/18/2020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6635" y="1651714"/>
            <a:ext cx="8001000" cy="2971801"/>
          </a:xfrm>
        </p:spPr>
        <p:txBody>
          <a:bodyPr>
            <a:normAutofit/>
          </a:bodyPr>
          <a:lstStyle/>
          <a:p>
            <a:r>
              <a:rPr lang="pl-PL" sz="6600" b="1" dirty="0" smtClean="0"/>
              <a:t>PRZEPISY GRY W BADMINTONA</a:t>
            </a:r>
            <a:endParaRPr lang="pl-PL" sz="6600" b="1" dirty="0"/>
          </a:p>
        </p:txBody>
      </p:sp>
      <p:pic>
        <p:nvPicPr>
          <p:cNvPr id="4" name="Obraz 3"/>
          <p:cNvPicPr>
            <a:picLocks noChangeAspect="1"/>
          </p:cNvPicPr>
          <p:nvPr/>
        </p:nvPicPr>
        <p:blipFill>
          <a:blip r:embed="rId2"/>
          <a:stretch>
            <a:fillRect/>
          </a:stretch>
        </p:blipFill>
        <p:spPr>
          <a:xfrm>
            <a:off x="10117026" y="4835614"/>
            <a:ext cx="1771650" cy="17716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19204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263761" y="0"/>
            <a:ext cx="8534400" cy="1507067"/>
          </a:xfrm>
        </p:spPr>
        <p:txBody>
          <a:bodyPr>
            <a:normAutofit/>
          </a:bodyPr>
          <a:lstStyle/>
          <a:p>
            <a:pPr algn="ctr"/>
            <a:r>
              <a:rPr lang="pl-PL" sz="4400" b="1" dirty="0" smtClean="0">
                <a:solidFill>
                  <a:schemeClr val="accent2">
                    <a:lumMod val="60000"/>
                    <a:lumOff val="40000"/>
                  </a:schemeClr>
                </a:solidFill>
              </a:rPr>
              <a:t>BOISKO</a:t>
            </a:r>
            <a:endParaRPr lang="pl-PL" sz="4400" b="1" dirty="0">
              <a:solidFill>
                <a:schemeClr val="accent2">
                  <a:lumMod val="60000"/>
                  <a:lumOff val="40000"/>
                </a:schemeClr>
              </a:solidFill>
            </a:endParaRPr>
          </a:p>
        </p:txBody>
      </p:sp>
      <p:sp>
        <p:nvSpPr>
          <p:cNvPr id="3" name="Symbol zastępczy zawartości 2"/>
          <p:cNvSpPr>
            <a:spLocks noGrp="1"/>
          </p:cNvSpPr>
          <p:nvPr>
            <p:ph idx="1"/>
          </p:nvPr>
        </p:nvSpPr>
        <p:spPr>
          <a:xfrm>
            <a:off x="452392" y="1625958"/>
            <a:ext cx="10713592" cy="4916510"/>
          </a:xfrm>
        </p:spPr>
        <p:txBody>
          <a:bodyPr>
            <a:normAutofit lnSpcReduction="10000"/>
          </a:bodyPr>
          <a:lstStyle/>
          <a:p>
            <a:pPr algn="just"/>
            <a:r>
              <a:rPr lang="pl-PL" b="1" dirty="0" smtClean="0">
                <a:solidFill>
                  <a:schemeClr val="tx1"/>
                </a:solidFill>
              </a:rPr>
              <a:t>Pole </a:t>
            </a:r>
            <a:r>
              <a:rPr lang="pl-PL" b="1" dirty="0">
                <a:solidFill>
                  <a:schemeClr val="tx1"/>
                </a:solidFill>
              </a:rPr>
              <a:t>do gry czyli boisko jest w kształcie prostokąta o wymiarach 13,40 na 6,10 metra</a:t>
            </a:r>
            <a:r>
              <a:rPr lang="pl-PL" b="1" dirty="0" smtClean="0">
                <a:solidFill>
                  <a:schemeClr val="tx1"/>
                </a:solidFill>
              </a:rPr>
              <a:t>.</a:t>
            </a:r>
          </a:p>
          <a:p>
            <a:pPr marL="0" indent="0" algn="just">
              <a:buNone/>
            </a:pPr>
            <a:endParaRPr lang="pl-PL" b="1" dirty="0" smtClean="0">
              <a:solidFill>
                <a:schemeClr val="tx1"/>
              </a:solidFill>
            </a:endParaRPr>
          </a:p>
          <a:p>
            <a:pPr algn="just"/>
            <a:r>
              <a:rPr lang="pl-PL" b="1" dirty="0" smtClean="0">
                <a:solidFill>
                  <a:schemeClr val="tx1"/>
                </a:solidFill>
              </a:rPr>
              <a:t> </a:t>
            </a:r>
            <a:r>
              <a:rPr lang="pl-PL" b="1" dirty="0">
                <a:solidFill>
                  <a:schemeClr val="tx1"/>
                </a:solidFill>
              </a:rPr>
              <a:t>Linie wyznaczające boisko są szerokości 4 centymetrów i koloru białego lub żółtego.</a:t>
            </a:r>
            <a:br>
              <a:rPr lang="pl-PL" b="1" dirty="0">
                <a:solidFill>
                  <a:schemeClr val="tx1"/>
                </a:solidFill>
              </a:rPr>
            </a:br>
            <a:endParaRPr lang="pl-PL" b="1" dirty="0" smtClean="0">
              <a:solidFill>
                <a:schemeClr val="tx1"/>
              </a:solidFill>
            </a:endParaRPr>
          </a:p>
          <a:p>
            <a:pPr algn="just"/>
            <a:r>
              <a:rPr lang="pl-PL" b="1" dirty="0" smtClean="0">
                <a:solidFill>
                  <a:schemeClr val="tx1"/>
                </a:solidFill>
              </a:rPr>
              <a:t>Przez </a:t>
            </a:r>
            <a:r>
              <a:rPr lang="pl-PL" b="1" dirty="0">
                <a:solidFill>
                  <a:schemeClr val="tx1"/>
                </a:solidFill>
              </a:rPr>
              <a:t>środek boiska przebiega siatka zawieszona na słupkach (znajdujących się poza obszarem pola do gry). </a:t>
            </a:r>
            <a:r>
              <a:rPr lang="pl-PL" b="1" dirty="0" smtClean="0">
                <a:solidFill>
                  <a:schemeClr val="tx1"/>
                </a:solidFill>
              </a:rPr>
              <a:t>Słupki </a:t>
            </a:r>
            <a:r>
              <a:rPr lang="pl-PL" b="1" dirty="0">
                <a:solidFill>
                  <a:schemeClr val="tx1"/>
                </a:solidFill>
              </a:rPr>
              <a:t>maja wysokość 155 </a:t>
            </a:r>
            <a:r>
              <a:rPr lang="pl-PL" b="1" dirty="0" smtClean="0">
                <a:solidFill>
                  <a:schemeClr val="tx1"/>
                </a:solidFill>
              </a:rPr>
              <a:t>centymetrów.</a:t>
            </a:r>
          </a:p>
          <a:p>
            <a:pPr marL="0" indent="0" algn="just">
              <a:buNone/>
            </a:pPr>
            <a:endParaRPr lang="pl-PL" b="1" dirty="0" smtClean="0">
              <a:solidFill>
                <a:schemeClr val="tx1"/>
              </a:solidFill>
            </a:endParaRPr>
          </a:p>
          <a:p>
            <a:pPr algn="just"/>
            <a:r>
              <a:rPr lang="pl-PL" b="1" dirty="0" smtClean="0">
                <a:solidFill>
                  <a:schemeClr val="tx1"/>
                </a:solidFill>
              </a:rPr>
              <a:t>Siatka </a:t>
            </a:r>
            <a:r>
              <a:rPr lang="pl-PL" b="1" dirty="0">
                <a:solidFill>
                  <a:schemeClr val="tx1"/>
                </a:solidFill>
              </a:rPr>
              <a:t>o wymiarach 76 cm (szerokość) na 610 cm (długość) wykonana z ciemnego sznurka z oczkami (1,5 do 2 cm) górny brzeg ma obszyty białą </a:t>
            </a:r>
            <a:r>
              <a:rPr lang="pl-PL" b="1" dirty="0" smtClean="0">
                <a:solidFill>
                  <a:schemeClr val="tx1"/>
                </a:solidFill>
              </a:rPr>
              <a:t>tasiemką.</a:t>
            </a:r>
          </a:p>
          <a:p>
            <a:pPr algn="just"/>
            <a:endParaRPr lang="pl-PL" b="1" dirty="0" smtClean="0">
              <a:solidFill>
                <a:schemeClr val="tx1"/>
              </a:solidFill>
            </a:endParaRPr>
          </a:p>
          <a:p>
            <a:pPr algn="just"/>
            <a:r>
              <a:rPr lang="pl-PL" b="1" dirty="0" smtClean="0">
                <a:solidFill>
                  <a:schemeClr val="tx1"/>
                </a:solidFill>
              </a:rPr>
              <a:t>Siatka </a:t>
            </a:r>
            <a:r>
              <a:rPr lang="pl-PL" b="1" dirty="0">
                <a:solidFill>
                  <a:schemeClr val="tx1"/>
                </a:solidFill>
              </a:rPr>
              <a:t>wisi na wysokości 153 </a:t>
            </a:r>
            <a:r>
              <a:rPr lang="pl-PL" b="1" dirty="0" smtClean="0">
                <a:solidFill>
                  <a:schemeClr val="tx1"/>
                </a:solidFill>
              </a:rPr>
              <a:t>centymetrów.</a:t>
            </a:r>
            <a:endParaRPr lang="pl-PL" b="1" dirty="0">
              <a:solidFill>
                <a:schemeClr val="tx1"/>
              </a:solidFill>
            </a:endParaRPr>
          </a:p>
        </p:txBody>
      </p:sp>
    </p:spTree>
    <p:extLst>
      <p:ext uri="{BB962C8B-B14F-4D97-AF65-F5344CB8AC3E}">
        <p14:creationId xmlns:p14="http://schemas.microsoft.com/office/powerpoint/2010/main" val="2202386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07594" y="0"/>
            <a:ext cx="6117465" cy="6858000"/>
          </a:xfrm>
        </p:spPr>
      </p:pic>
    </p:spTree>
    <p:extLst>
      <p:ext uri="{BB962C8B-B14F-4D97-AF65-F5344CB8AC3E}">
        <p14:creationId xmlns:p14="http://schemas.microsoft.com/office/powerpoint/2010/main" val="815449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0" y="1"/>
            <a:ext cx="9981127" cy="6858000"/>
          </a:xfrm>
        </p:spPr>
        <p:txBody>
          <a:bodyPr>
            <a:normAutofit/>
          </a:bodyPr>
          <a:lstStyle/>
          <a:p>
            <a:r>
              <a:rPr lang="pl-PL" sz="2800" b="1" dirty="0" smtClean="0">
                <a:solidFill>
                  <a:schemeClr val="accent2">
                    <a:lumMod val="60000"/>
                    <a:lumOff val="40000"/>
                  </a:schemeClr>
                </a:solidFill>
              </a:rPr>
              <a:t>Losowanie</a:t>
            </a:r>
            <a:r>
              <a:rPr lang="pl-PL" b="1" dirty="0" smtClean="0">
                <a:solidFill>
                  <a:schemeClr val="accent2">
                    <a:lumMod val="60000"/>
                    <a:lumOff val="40000"/>
                  </a:schemeClr>
                </a:solidFill>
              </a:rPr>
              <a:t> </a:t>
            </a:r>
            <a:r>
              <a:rPr lang="pl-PL" b="1" dirty="0" smtClean="0">
                <a:solidFill>
                  <a:schemeClr val="tx1"/>
                </a:solidFill>
              </a:rPr>
              <a:t>–</a:t>
            </a:r>
            <a:r>
              <a:rPr lang="pl-PL" b="1" dirty="0" smtClean="0">
                <a:solidFill>
                  <a:schemeClr val="accent2">
                    <a:lumMod val="60000"/>
                    <a:lumOff val="40000"/>
                  </a:schemeClr>
                </a:solidFill>
              </a:rPr>
              <a:t> </a:t>
            </a:r>
            <a:r>
              <a:rPr lang="pl-PL" b="1" dirty="0" smtClean="0">
                <a:solidFill>
                  <a:schemeClr val="tx1"/>
                </a:solidFill>
              </a:rPr>
              <a:t>zwycięzca losowania wybiera przed meczem wybiera serw lub stronę boiska.</a:t>
            </a:r>
          </a:p>
          <a:p>
            <a:pPr marL="0" indent="0">
              <a:buNone/>
            </a:pPr>
            <a:endParaRPr lang="pl-PL" b="1" dirty="0" smtClean="0">
              <a:solidFill>
                <a:schemeClr val="tx1"/>
              </a:solidFill>
            </a:endParaRPr>
          </a:p>
          <a:p>
            <a:r>
              <a:rPr lang="pl-PL" sz="2800" b="1" dirty="0" smtClean="0">
                <a:solidFill>
                  <a:schemeClr val="accent2">
                    <a:lumMod val="60000"/>
                    <a:lumOff val="40000"/>
                  </a:schemeClr>
                </a:solidFill>
              </a:rPr>
              <a:t>Punktacja:</a:t>
            </a:r>
          </a:p>
          <a:p>
            <a:pPr algn="just">
              <a:buFont typeface="Arial" panose="020B0604020202020204" pitchFamily="34" charset="0"/>
              <a:buChar char="•"/>
            </a:pPr>
            <a:r>
              <a:rPr lang="pl-PL" b="1" dirty="0" smtClean="0">
                <a:solidFill>
                  <a:schemeClr val="tx1"/>
                </a:solidFill>
              </a:rPr>
              <a:t>Mecz </a:t>
            </a:r>
            <a:r>
              <a:rPr lang="pl-PL" b="1" dirty="0">
                <a:solidFill>
                  <a:schemeClr val="tx1"/>
                </a:solidFill>
              </a:rPr>
              <a:t>rozgrywany jest do dwóch wygranych </a:t>
            </a:r>
            <a:r>
              <a:rPr lang="pl-PL" b="1" dirty="0" smtClean="0">
                <a:solidFill>
                  <a:schemeClr val="tx1"/>
                </a:solidFill>
              </a:rPr>
              <a:t>setów.</a:t>
            </a:r>
          </a:p>
          <a:p>
            <a:pPr algn="just">
              <a:buFont typeface="Arial" panose="020B0604020202020204" pitchFamily="34" charset="0"/>
              <a:buChar char="•"/>
            </a:pPr>
            <a:r>
              <a:rPr lang="pl-PL" b="1" dirty="0" smtClean="0">
                <a:solidFill>
                  <a:schemeClr val="tx1"/>
                </a:solidFill>
              </a:rPr>
              <a:t>Set </a:t>
            </a:r>
            <a:r>
              <a:rPr lang="pl-PL" b="1" dirty="0">
                <a:solidFill>
                  <a:schemeClr val="tx1"/>
                </a:solidFill>
              </a:rPr>
              <a:t>uznaje się za wygrany przez gracza który jako pierwszy zdobędzie </a:t>
            </a:r>
            <a:r>
              <a:rPr lang="pl-PL" b="1" dirty="0" smtClean="0">
                <a:solidFill>
                  <a:schemeClr val="tx1"/>
                </a:solidFill>
              </a:rPr>
              <a:t>15 (gra pojedyncza oraz podwójna mężczyzn) lub 11 (pozostałe gry) punktów </a:t>
            </a:r>
            <a:r>
              <a:rPr lang="pl-PL" b="1" dirty="0">
                <a:solidFill>
                  <a:schemeClr val="tx1"/>
                </a:solidFill>
              </a:rPr>
              <a:t>z wyłączeniem przypadków </a:t>
            </a:r>
            <a:r>
              <a:rPr lang="pl-PL" b="1" dirty="0" smtClean="0">
                <a:solidFill>
                  <a:schemeClr val="tx1"/>
                </a:solidFill>
              </a:rPr>
              <a:t>gdy:</a:t>
            </a:r>
          </a:p>
          <a:p>
            <a:pPr marL="0" indent="0" algn="just">
              <a:buNone/>
            </a:pPr>
            <a:endParaRPr lang="pl-PL" b="1" dirty="0" smtClean="0">
              <a:solidFill>
                <a:schemeClr val="tx1"/>
              </a:solidFill>
            </a:endParaRPr>
          </a:p>
          <a:p>
            <a:pPr algn="just">
              <a:buFontTx/>
              <a:buChar char="-"/>
            </a:pPr>
            <a:r>
              <a:rPr lang="pl-PL" b="1" dirty="0" smtClean="0">
                <a:solidFill>
                  <a:schemeClr val="tx1"/>
                </a:solidFill>
              </a:rPr>
              <a:t>punktacja </a:t>
            </a:r>
            <a:r>
              <a:rPr lang="pl-PL" b="1" dirty="0">
                <a:solidFill>
                  <a:schemeClr val="tx1"/>
                </a:solidFill>
              </a:rPr>
              <a:t>osiąga wynik 14 do 14, w takim przypadku gracz który jako pierwszy zdobył 14 punktów decyduje czy gra toczy się do 15 punktów czy też przedłużana jest aż do 17 </a:t>
            </a:r>
            <a:r>
              <a:rPr lang="pl-PL" b="1" dirty="0" smtClean="0">
                <a:solidFill>
                  <a:schemeClr val="tx1"/>
                </a:solidFill>
              </a:rPr>
              <a:t>punktów;</a:t>
            </a:r>
            <a:r>
              <a:rPr lang="pl-PL" sz="2800" b="1" dirty="0">
                <a:solidFill>
                  <a:schemeClr val="tx1"/>
                </a:solidFill>
              </a:rPr>
              <a:t/>
            </a:r>
            <a:br>
              <a:rPr lang="pl-PL" sz="2800" b="1" dirty="0">
                <a:solidFill>
                  <a:schemeClr val="tx1"/>
                </a:solidFill>
              </a:rPr>
            </a:br>
            <a:endParaRPr lang="pl-PL" sz="2800" b="1" dirty="0" smtClean="0">
              <a:solidFill>
                <a:schemeClr val="tx1"/>
              </a:solidFill>
            </a:endParaRPr>
          </a:p>
          <a:p>
            <a:pPr algn="just">
              <a:buFontTx/>
              <a:buChar char="-"/>
            </a:pPr>
            <a:r>
              <a:rPr lang="pl-PL" b="1" dirty="0" smtClean="0">
                <a:solidFill>
                  <a:schemeClr val="tx1"/>
                </a:solidFill>
              </a:rPr>
              <a:t>punktacja </a:t>
            </a:r>
            <a:r>
              <a:rPr lang="pl-PL" b="1" dirty="0">
                <a:solidFill>
                  <a:schemeClr val="tx1"/>
                </a:solidFill>
              </a:rPr>
              <a:t>osiąga wynik 10 do 10, wtedy gracz który jako pierwszy zdobył 10 punktów decyduje czy gra zakończy się przy zdobyciu 11 punktów czy trwać  będzie do zdobycia 13 punktów (przez jednego z graczy</a:t>
            </a:r>
            <a:r>
              <a:rPr lang="pl-PL" b="1" dirty="0" smtClean="0">
                <a:solidFill>
                  <a:schemeClr val="tx1"/>
                </a:solidFill>
              </a:rPr>
              <a:t>).</a:t>
            </a:r>
            <a:r>
              <a:rPr lang="pl-PL" sz="2800" b="1" dirty="0">
                <a:solidFill>
                  <a:schemeClr val="tx1"/>
                </a:solidFill>
              </a:rPr>
              <a:t/>
            </a:r>
            <a:br>
              <a:rPr lang="pl-PL" sz="2800" b="1" dirty="0">
                <a:solidFill>
                  <a:schemeClr val="tx1"/>
                </a:solidFill>
              </a:rPr>
            </a:br>
            <a:r>
              <a:rPr lang="pl-PL" b="1" dirty="0">
                <a:solidFill>
                  <a:schemeClr val="tx1"/>
                </a:solidFill>
              </a:rPr>
              <a:t>Gracz zdobywa punkt tylko po własnym serwie.</a:t>
            </a:r>
            <a:endParaRPr lang="pl-PL" sz="2800" b="1" dirty="0">
              <a:solidFill>
                <a:schemeClr val="tx1"/>
              </a:solidFill>
            </a:endParaRPr>
          </a:p>
        </p:txBody>
      </p:sp>
    </p:spTree>
    <p:extLst>
      <p:ext uri="{BB962C8B-B14F-4D97-AF65-F5344CB8AC3E}">
        <p14:creationId xmlns:p14="http://schemas.microsoft.com/office/powerpoint/2010/main" val="666956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502534" y="0"/>
            <a:ext cx="8534400" cy="1507067"/>
          </a:xfrm>
        </p:spPr>
        <p:txBody>
          <a:bodyPr>
            <a:normAutofit/>
          </a:bodyPr>
          <a:lstStyle/>
          <a:p>
            <a:pPr algn="ctr"/>
            <a:r>
              <a:rPr lang="pl-PL" sz="4400" b="1" dirty="0" smtClean="0">
                <a:solidFill>
                  <a:schemeClr val="accent2">
                    <a:lumMod val="60000"/>
                    <a:lumOff val="40000"/>
                  </a:schemeClr>
                </a:solidFill>
              </a:rPr>
              <a:t>Serw</a:t>
            </a:r>
            <a:endParaRPr lang="pl-PL" sz="4400" b="1" dirty="0">
              <a:solidFill>
                <a:schemeClr val="accent2">
                  <a:lumMod val="60000"/>
                  <a:lumOff val="40000"/>
                </a:schemeClr>
              </a:solidFill>
            </a:endParaRPr>
          </a:p>
        </p:txBody>
      </p:sp>
      <p:sp>
        <p:nvSpPr>
          <p:cNvPr id="3" name="Symbol zastępczy zawartości 2"/>
          <p:cNvSpPr>
            <a:spLocks noGrp="1"/>
          </p:cNvSpPr>
          <p:nvPr>
            <p:ph idx="1"/>
          </p:nvPr>
        </p:nvSpPr>
        <p:spPr>
          <a:xfrm>
            <a:off x="489397" y="1481071"/>
            <a:ext cx="10560675" cy="5035640"/>
          </a:xfrm>
        </p:spPr>
        <p:txBody>
          <a:bodyPr>
            <a:normAutofit fontScale="92500" lnSpcReduction="20000"/>
          </a:bodyPr>
          <a:lstStyle/>
          <a:p>
            <a:pPr marL="0" indent="0" algn="just">
              <a:buNone/>
            </a:pPr>
            <a:r>
              <a:rPr lang="pl-PL" b="1" u="sng" dirty="0">
                <a:solidFill>
                  <a:schemeClr val="tx1"/>
                </a:solidFill>
              </a:rPr>
              <a:t>Przy serwie obowiązują następujące zasady</a:t>
            </a:r>
            <a:r>
              <a:rPr lang="pl-PL" b="1" u="sng" dirty="0" smtClean="0">
                <a:solidFill>
                  <a:schemeClr val="tx1"/>
                </a:solidFill>
              </a:rPr>
              <a:t>:</a:t>
            </a:r>
          </a:p>
          <a:p>
            <a:pPr marL="0" indent="0" algn="just">
              <a:buNone/>
            </a:pPr>
            <a:r>
              <a:rPr lang="pl-PL" b="1" dirty="0">
                <a:solidFill>
                  <a:schemeClr val="tx1"/>
                </a:solidFill>
              </a:rPr>
              <a:t/>
            </a:r>
            <a:br>
              <a:rPr lang="pl-PL" b="1" dirty="0">
                <a:solidFill>
                  <a:schemeClr val="tx1"/>
                </a:solidFill>
              </a:rPr>
            </a:br>
            <a:r>
              <a:rPr lang="pl-PL" b="1" dirty="0">
                <a:solidFill>
                  <a:schemeClr val="tx1"/>
                </a:solidFill>
              </a:rPr>
              <a:t>- osoba serwująca i gracz odbierający stoją po przekątnej w obrębie pola do gry (nie mogą oni dotykać linii wyznaczających boisko</a:t>
            </a:r>
            <a:r>
              <a:rPr lang="pl-PL" b="1" dirty="0" smtClean="0">
                <a:solidFill>
                  <a:schemeClr val="tx1"/>
                </a:solidFill>
              </a:rPr>
              <a:t>);</a:t>
            </a:r>
          </a:p>
          <a:p>
            <a:pPr marL="0" indent="0" algn="just">
              <a:buNone/>
            </a:pPr>
            <a:r>
              <a:rPr lang="pl-PL" b="1" dirty="0">
                <a:solidFill>
                  <a:schemeClr val="tx1"/>
                </a:solidFill>
              </a:rPr>
              <a:t/>
            </a:r>
            <a:br>
              <a:rPr lang="pl-PL" b="1" dirty="0">
                <a:solidFill>
                  <a:schemeClr val="tx1"/>
                </a:solidFill>
              </a:rPr>
            </a:br>
            <a:r>
              <a:rPr lang="pl-PL" b="1" dirty="0">
                <a:solidFill>
                  <a:schemeClr val="tx1"/>
                </a:solidFill>
              </a:rPr>
              <a:t>- serwujący nie może oderwać stóp od boiska podczas serwu</a:t>
            </a:r>
            <a:r>
              <a:rPr lang="pl-PL" b="1" dirty="0" smtClean="0">
                <a:solidFill>
                  <a:schemeClr val="tx1"/>
                </a:solidFill>
              </a:rPr>
              <a:t>;</a:t>
            </a:r>
          </a:p>
          <a:p>
            <a:pPr marL="0" indent="0" algn="just">
              <a:buNone/>
            </a:pPr>
            <a:endParaRPr lang="pl-PL" b="1" dirty="0" smtClean="0">
              <a:solidFill>
                <a:schemeClr val="tx1"/>
              </a:solidFill>
            </a:endParaRPr>
          </a:p>
          <a:p>
            <a:pPr marL="0" indent="0" algn="just">
              <a:buNone/>
            </a:pPr>
            <a:r>
              <a:rPr lang="pl-PL" b="1" dirty="0" smtClean="0">
                <a:solidFill>
                  <a:schemeClr val="tx1"/>
                </a:solidFill>
              </a:rPr>
              <a:t>- lotka</a:t>
            </a:r>
            <a:r>
              <a:rPr lang="pl-PL" b="1" dirty="0">
                <a:solidFill>
                  <a:schemeClr val="tx1"/>
                </a:solidFill>
              </a:rPr>
              <a:t>, podczas wykonywania serwu, znajduje się poniżej tali gracza </a:t>
            </a:r>
            <a:r>
              <a:rPr lang="pl-PL" b="1" dirty="0" smtClean="0">
                <a:solidFill>
                  <a:schemeClr val="tx1"/>
                </a:solidFill>
              </a:rPr>
              <a:t>serwującego (serwowanie z dołu);</a:t>
            </a:r>
          </a:p>
          <a:p>
            <a:pPr marL="0" indent="0" algn="just">
              <a:buNone/>
            </a:pPr>
            <a:r>
              <a:rPr lang="pl-PL" b="1" dirty="0">
                <a:solidFill>
                  <a:schemeClr val="tx1"/>
                </a:solidFill>
              </a:rPr>
              <a:t/>
            </a:r>
            <a:br>
              <a:rPr lang="pl-PL" b="1" dirty="0">
                <a:solidFill>
                  <a:schemeClr val="tx1"/>
                </a:solidFill>
              </a:rPr>
            </a:br>
            <a:r>
              <a:rPr lang="pl-PL" b="1" dirty="0">
                <a:solidFill>
                  <a:schemeClr val="tx1"/>
                </a:solidFill>
              </a:rPr>
              <a:t>- rakieta serwującego musi się podczas serwu znajdować poniżej dłoni gracza</a:t>
            </a:r>
            <a:r>
              <a:rPr lang="pl-PL" b="1" dirty="0" smtClean="0">
                <a:solidFill>
                  <a:schemeClr val="tx1"/>
                </a:solidFill>
              </a:rPr>
              <a:t>;</a:t>
            </a:r>
          </a:p>
          <a:p>
            <a:pPr marL="0" indent="0" algn="just">
              <a:buNone/>
            </a:pPr>
            <a:r>
              <a:rPr lang="pl-PL" b="1" dirty="0">
                <a:solidFill>
                  <a:schemeClr val="tx1"/>
                </a:solidFill>
              </a:rPr>
              <a:t/>
            </a:r>
            <a:br>
              <a:rPr lang="pl-PL" b="1" dirty="0">
                <a:solidFill>
                  <a:schemeClr val="tx1"/>
                </a:solidFill>
              </a:rPr>
            </a:br>
            <a:r>
              <a:rPr lang="pl-PL" b="1" dirty="0">
                <a:solidFill>
                  <a:schemeClr val="tx1"/>
                </a:solidFill>
              </a:rPr>
              <a:t>- lotka podczas serwu (a także podczas gry) może dotknąć </a:t>
            </a:r>
            <a:r>
              <a:rPr lang="pl-PL" b="1" dirty="0" smtClean="0">
                <a:solidFill>
                  <a:schemeClr val="tx1"/>
                </a:solidFill>
              </a:rPr>
              <a:t>siatki;</a:t>
            </a:r>
          </a:p>
          <a:p>
            <a:pPr marL="0" indent="0" algn="just">
              <a:buNone/>
            </a:pPr>
            <a:endParaRPr lang="pl-PL" b="1" dirty="0">
              <a:solidFill>
                <a:schemeClr val="tx1"/>
              </a:solidFill>
            </a:endParaRPr>
          </a:p>
          <a:p>
            <a:pPr marL="0" indent="0" algn="just">
              <a:buNone/>
            </a:pPr>
            <a:r>
              <a:rPr lang="pl-PL" b="1" dirty="0" smtClean="0">
                <a:solidFill>
                  <a:schemeClr val="tx1"/>
                </a:solidFill>
              </a:rPr>
              <a:t>- </a:t>
            </a:r>
            <a:r>
              <a:rPr lang="pl-PL" b="1" dirty="0">
                <a:solidFill>
                  <a:schemeClr val="tx1"/>
                </a:solidFill>
              </a:rPr>
              <a:t>n</a:t>
            </a:r>
            <a:r>
              <a:rPr lang="pl-PL" b="1" dirty="0" smtClean="0">
                <a:solidFill>
                  <a:schemeClr val="tx1"/>
                </a:solidFill>
              </a:rPr>
              <a:t>ietrafienie przez serwującego w lotkę powoduje stratę serwu.</a:t>
            </a:r>
            <a:endParaRPr lang="pl-PL" b="1" dirty="0">
              <a:solidFill>
                <a:schemeClr val="tx1"/>
              </a:solidFill>
            </a:endParaRPr>
          </a:p>
        </p:txBody>
      </p:sp>
    </p:spTree>
    <p:extLst>
      <p:ext uri="{BB962C8B-B14F-4D97-AF65-F5344CB8AC3E}">
        <p14:creationId xmlns:p14="http://schemas.microsoft.com/office/powerpoint/2010/main" val="2877869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13755" y="288820"/>
            <a:ext cx="11061321" cy="1507067"/>
          </a:xfrm>
        </p:spPr>
        <p:txBody>
          <a:bodyPr>
            <a:normAutofit fontScale="90000"/>
          </a:bodyPr>
          <a:lstStyle/>
          <a:p>
            <a:pPr algn="ctr"/>
            <a:r>
              <a:rPr lang="pl-PL" sz="4400" b="1" dirty="0" smtClean="0">
                <a:solidFill>
                  <a:schemeClr val="accent1">
                    <a:lumMod val="40000"/>
                    <a:lumOff val="60000"/>
                  </a:schemeClr>
                </a:solidFill>
              </a:rPr>
              <a:t>Gra pojedyncza </a:t>
            </a:r>
            <a:br>
              <a:rPr lang="pl-PL" sz="4400" b="1" dirty="0" smtClean="0">
                <a:solidFill>
                  <a:schemeClr val="accent1">
                    <a:lumMod val="40000"/>
                    <a:lumOff val="60000"/>
                  </a:schemeClr>
                </a:solidFill>
              </a:rPr>
            </a:br>
            <a:r>
              <a:rPr lang="pl-PL" sz="4400" dirty="0" smtClean="0">
                <a:solidFill>
                  <a:schemeClr val="accent1">
                    <a:lumMod val="40000"/>
                    <a:lumOff val="60000"/>
                  </a:schemeClr>
                </a:solidFill>
              </a:rPr>
              <a:t>(jeden gracz po każdej stronie boiska)</a:t>
            </a:r>
            <a:endParaRPr lang="pl-PL" sz="4400" dirty="0">
              <a:solidFill>
                <a:schemeClr val="accent1">
                  <a:lumMod val="40000"/>
                  <a:lumOff val="60000"/>
                </a:schemeClr>
              </a:solidFill>
            </a:endParaRPr>
          </a:p>
        </p:txBody>
      </p:sp>
      <p:sp>
        <p:nvSpPr>
          <p:cNvPr id="3" name="Symbol zastępczy zawartości 2"/>
          <p:cNvSpPr>
            <a:spLocks noGrp="1"/>
          </p:cNvSpPr>
          <p:nvPr>
            <p:ph idx="1"/>
          </p:nvPr>
        </p:nvSpPr>
        <p:spPr>
          <a:xfrm>
            <a:off x="193185" y="1795887"/>
            <a:ext cx="10573554" cy="4597758"/>
          </a:xfrm>
        </p:spPr>
        <p:txBody>
          <a:bodyPr/>
          <a:lstStyle/>
          <a:p>
            <a:pPr marL="0" indent="0" algn="just">
              <a:buNone/>
            </a:pPr>
            <a:r>
              <a:rPr lang="pl-PL" b="1" dirty="0">
                <a:solidFill>
                  <a:schemeClr val="tx1"/>
                </a:solidFill>
              </a:rPr>
              <a:t/>
            </a:r>
            <a:br>
              <a:rPr lang="pl-PL" b="1" dirty="0">
                <a:solidFill>
                  <a:schemeClr val="tx1"/>
                </a:solidFill>
              </a:rPr>
            </a:br>
            <a:r>
              <a:rPr lang="pl-PL" b="1" dirty="0">
                <a:solidFill>
                  <a:schemeClr val="tx1"/>
                </a:solidFill>
              </a:rPr>
              <a:t>1. Gracze serwując musza stać po prawej stronie boiska w przypadku posiadania zerowej lub parzystej liczby punktów. Gdy gracz serwujący posiada nie parzystą liczbę punktów serwuje z lewej strony boiska</a:t>
            </a:r>
            <a:r>
              <a:rPr lang="pl-PL" b="1" dirty="0" smtClean="0">
                <a:solidFill>
                  <a:schemeClr val="tx1"/>
                </a:solidFill>
              </a:rPr>
              <a:t>.</a:t>
            </a:r>
          </a:p>
          <a:p>
            <a:pPr marL="0" indent="0" algn="just">
              <a:buNone/>
            </a:pPr>
            <a:r>
              <a:rPr lang="pl-PL" b="1" dirty="0">
                <a:solidFill>
                  <a:schemeClr val="tx1"/>
                </a:solidFill>
              </a:rPr>
              <a:t/>
            </a:r>
            <a:br>
              <a:rPr lang="pl-PL" b="1" dirty="0">
                <a:solidFill>
                  <a:schemeClr val="tx1"/>
                </a:solidFill>
              </a:rPr>
            </a:br>
            <a:r>
              <a:rPr lang="pl-PL" b="1" dirty="0">
                <a:solidFill>
                  <a:schemeClr val="tx1"/>
                </a:solidFill>
              </a:rPr>
              <a:t>2. Gracz serwujący zdobywa punkt w przypadku nie odebrania lub błędnego odebrania lotki przez przeciwnika</a:t>
            </a:r>
            <a:r>
              <a:rPr lang="pl-PL" b="1" dirty="0" smtClean="0">
                <a:solidFill>
                  <a:schemeClr val="tx1"/>
                </a:solidFill>
              </a:rPr>
              <a:t>.</a:t>
            </a:r>
          </a:p>
          <a:p>
            <a:pPr marL="0" indent="0" algn="just">
              <a:buNone/>
            </a:pPr>
            <a:r>
              <a:rPr lang="pl-PL" b="1" dirty="0">
                <a:solidFill>
                  <a:schemeClr val="tx1"/>
                </a:solidFill>
              </a:rPr>
              <a:t/>
            </a:r>
            <a:br>
              <a:rPr lang="pl-PL" b="1" dirty="0">
                <a:solidFill>
                  <a:schemeClr val="tx1"/>
                </a:solidFill>
              </a:rPr>
            </a:br>
            <a:r>
              <a:rPr lang="pl-PL" b="1" dirty="0">
                <a:solidFill>
                  <a:schemeClr val="tx1"/>
                </a:solidFill>
              </a:rPr>
              <a:t>3. Gdy gracz serwujący popełni błąd (np. lotka wyładuje na jego polu lub poza boiskiem dotknie ziemi) następuje strata serwu i zawodnik odbierający serw staje się teraz serwującym.</a:t>
            </a:r>
          </a:p>
        </p:txBody>
      </p:sp>
    </p:spTree>
    <p:extLst>
      <p:ext uri="{BB962C8B-B14F-4D97-AF65-F5344CB8AC3E}">
        <p14:creationId xmlns:p14="http://schemas.microsoft.com/office/powerpoint/2010/main" val="2098201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250182"/>
            <a:ext cx="12192000" cy="1507067"/>
          </a:xfrm>
        </p:spPr>
        <p:txBody>
          <a:bodyPr>
            <a:noAutofit/>
          </a:bodyPr>
          <a:lstStyle/>
          <a:p>
            <a:pPr algn="ctr"/>
            <a:r>
              <a:rPr lang="pl-PL" sz="4000" b="1" dirty="0" smtClean="0">
                <a:solidFill>
                  <a:schemeClr val="accent1">
                    <a:lumMod val="40000"/>
                    <a:lumOff val="60000"/>
                  </a:schemeClr>
                </a:solidFill>
              </a:rPr>
              <a:t>GRA PODWÓJNA </a:t>
            </a:r>
            <a:br>
              <a:rPr lang="pl-PL" sz="4000" b="1" dirty="0" smtClean="0">
                <a:solidFill>
                  <a:schemeClr val="accent1">
                    <a:lumMod val="40000"/>
                    <a:lumOff val="60000"/>
                  </a:schemeClr>
                </a:solidFill>
              </a:rPr>
            </a:br>
            <a:r>
              <a:rPr lang="pl-PL" sz="4000" dirty="0" smtClean="0">
                <a:solidFill>
                  <a:schemeClr val="accent1">
                    <a:lumMod val="40000"/>
                    <a:lumOff val="60000"/>
                  </a:schemeClr>
                </a:solidFill>
              </a:rPr>
              <a:t>(</a:t>
            </a:r>
            <a:r>
              <a:rPr lang="pl-PL" sz="4000" dirty="0">
                <a:solidFill>
                  <a:schemeClr val="accent1">
                    <a:lumMod val="40000"/>
                    <a:lumOff val="60000"/>
                  </a:schemeClr>
                </a:solidFill>
              </a:rPr>
              <a:t>dwóch graczy po każdej stronie boiska)</a:t>
            </a:r>
          </a:p>
        </p:txBody>
      </p:sp>
      <p:sp>
        <p:nvSpPr>
          <p:cNvPr id="3" name="Symbol zastępczy zawartości 2"/>
          <p:cNvSpPr>
            <a:spLocks noGrp="1"/>
          </p:cNvSpPr>
          <p:nvPr>
            <p:ph idx="1"/>
          </p:nvPr>
        </p:nvSpPr>
        <p:spPr>
          <a:xfrm>
            <a:off x="130420" y="2025202"/>
            <a:ext cx="11202988" cy="4832798"/>
          </a:xfrm>
        </p:spPr>
        <p:txBody>
          <a:bodyPr>
            <a:normAutofit/>
          </a:bodyPr>
          <a:lstStyle/>
          <a:p>
            <a:pPr marL="0" indent="0" algn="just">
              <a:buNone/>
            </a:pPr>
            <a:r>
              <a:rPr lang="pl-PL" b="1" dirty="0" smtClean="0">
                <a:solidFill>
                  <a:schemeClr val="tx1"/>
                </a:solidFill>
              </a:rPr>
              <a:t>1. Serw </a:t>
            </a:r>
            <a:r>
              <a:rPr lang="pl-PL" b="1" dirty="0">
                <a:solidFill>
                  <a:schemeClr val="tx1"/>
                </a:solidFill>
              </a:rPr>
              <a:t>przy rozpoczęciu seta i każdorazowo gdy drużyna staje się serwująca wykonywany jest z prawej stron boiska</a:t>
            </a:r>
            <a:r>
              <a:rPr lang="pl-PL" b="1" dirty="0" smtClean="0">
                <a:solidFill>
                  <a:schemeClr val="tx1"/>
                </a:solidFill>
              </a:rPr>
              <a:t>.</a:t>
            </a:r>
          </a:p>
          <a:p>
            <a:pPr marL="0" indent="0" algn="just">
              <a:buNone/>
            </a:pPr>
            <a:r>
              <a:rPr lang="pl-PL" b="1" dirty="0">
                <a:solidFill>
                  <a:schemeClr val="tx1"/>
                </a:solidFill>
              </a:rPr>
              <a:t/>
            </a:r>
            <a:br>
              <a:rPr lang="pl-PL" b="1" dirty="0">
                <a:solidFill>
                  <a:schemeClr val="tx1"/>
                </a:solidFill>
              </a:rPr>
            </a:br>
            <a:r>
              <a:rPr lang="pl-PL" b="1" dirty="0">
                <a:solidFill>
                  <a:schemeClr val="tx1"/>
                </a:solidFill>
              </a:rPr>
              <a:t>2. Odbierać serw może tylko gracz stojący po przekątnej do serwującego (jeśli uczyni to jego partner następuje zdobycie punktu przez zespół serwujący</a:t>
            </a:r>
            <a:r>
              <a:rPr lang="pl-PL" b="1" dirty="0" smtClean="0">
                <a:solidFill>
                  <a:schemeClr val="tx1"/>
                </a:solidFill>
              </a:rPr>
              <a:t>).</a:t>
            </a:r>
          </a:p>
          <a:p>
            <a:pPr marL="0" indent="0" algn="just">
              <a:buNone/>
            </a:pPr>
            <a:r>
              <a:rPr lang="pl-PL" b="1" dirty="0">
                <a:solidFill>
                  <a:schemeClr val="tx1"/>
                </a:solidFill>
              </a:rPr>
              <a:t/>
            </a:r>
            <a:br>
              <a:rPr lang="pl-PL" b="1" dirty="0">
                <a:solidFill>
                  <a:schemeClr val="tx1"/>
                </a:solidFill>
              </a:rPr>
            </a:br>
            <a:r>
              <a:rPr lang="pl-PL" b="1" dirty="0">
                <a:solidFill>
                  <a:schemeClr val="tx1"/>
                </a:solidFill>
              </a:rPr>
              <a:t>3. Po udanym odebraniu serwu lotka jest odbijania przez strony na przemiennie przez któregokolwiek z graczy drużyny</a:t>
            </a:r>
            <a:r>
              <a:rPr lang="pl-PL" b="1" dirty="0" smtClean="0">
                <a:solidFill>
                  <a:schemeClr val="tx1"/>
                </a:solidFill>
              </a:rPr>
              <a:t>.</a:t>
            </a:r>
          </a:p>
          <a:p>
            <a:pPr marL="0" indent="0" algn="just">
              <a:buNone/>
            </a:pPr>
            <a:r>
              <a:rPr lang="pl-PL" b="1" dirty="0">
                <a:solidFill>
                  <a:schemeClr val="tx1"/>
                </a:solidFill>
              </a:rPr>
              <a:t/>
            </a:r>
            <a:br>
              <a:rPr lang="pl-PL" b="1" dirty="0">
                <a:solidFill>
                  <a:schemeClr val="tx1"/>
                </a:solidFill>
              </a:rPr>
            </a:br>
            <a:r>
              <a:rPr lang="pl-PL" b="1" dirty="0">
                <a:solidFill>
                  <a:schemeClr val="tx1"/>
                </a:solidFill>
              </a:rPr>
              <a:t>4. Gdy strona serwująca popełni błąd, zawodnik serwujący traci prawo do serwu, żadna ze stron nie zdobywa punktu i kolejny serw wykonuje zawodnik z tej samej drużyny z przeciwnego pola serwisowego (przykładowo jeśli nieudany serw wykonywany był z prawej strony, to teraz drugi gracz tej samej drużyny serwuje z lewej strony).</a:t>
            </a:r>
            <a:br>
              <a:rPr lang="pl-PL" b="1" dirty="0">
                <a:solidFill>
                  <a:schemeClr val="tx1"/>
                </a:solidFill>
              </a:rPr>
            </a:br>
            <a:endParaRPr lang="pl-PL" b="1" dirty="0">
              <a:solidFill>
                <a:schemeClr val="tx1"/>
              </a:solidFill>
            </a:endParaRPr>
          </a:p>
        </p:txBody>
      </p:sp>
    </p:spTree>
    <p:extLst>
      <p:ext uri="{BB962C8B-B14F-4D97-AF65-F5344CB8AC3E}">
        <p14:creationId xmlns:p14="http://schemas.microsoft.com/office/powerpoint/2010/main" val="847789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81935" y="2218386"/>
            <a:ext cx="10404499" cy="4246808"/>
          </a:xfrm>
        </p:spPr>
        <p:txBody>
          <a:bodyPr/>
          <a:lstStyle/>
          <a:p>
            <a:pPr marL="0" lvl="0" indent="0" algn="just">
              <a:buClr>
                <a:prstClr val="white"/>
              </a:buClr>
              <a:buNone/>
            </a:pPr>
            <a:r>
              <a:rPr lang="pl-PL" b="1" dirty="0">
                <a:solidFill>
                  <a:prstClr val="white"/>
                </a:solidFill>
              </a:rPr>
              <a:t>5. Jeśli drugi serwujący popełni błąd to nikt nie zdobywa punktu i  drużyna traci serw i serwują przeciwnicy (zaczynając do swojego prawego pola </a:t>
            </a:r>
            <a:r>
              <a:rPr lang="pl-PL" b="1" dirty="0" err="1">
                <a:solidFill>
                  <a:prstClr val="white"/>
                </a:solidFill>
              </a:rPr>
              <a:t>serwowego</a:t>
            </a:r>
            <a:r>
              <a:rPr lang="pl-PL" b="1" dirty="0" smtClean="0">
                <a:solidFill>
                  <a:prstClr val="white"/>
                </a:solidFill>
              </a:rPr>
              <a:t>).</a:t>
            </a:r>
          </a:p>
          <a:p>
            <a:pPr marL="0" lvl="0" indent="0" algn="just">
              <a:buClr>
                <a:prstClr val="white"/>
              </a:buClr>
              <a:buNone/>
            </a:pPr>
            <a:r>
              <a:rPr lang="pl-PL" b="1" dirty="0">
                <a:solidFill>
                  <a:prstClr val="white"/>
                </a:solidFill>
              </a:rPr>
              <a:t/>
            </a:r>
            <a:br>
              <a:rPr lang="pl-PL" b="1" dirty="0">
                <a:solidFill>
                  <a:prstClr val="white"/>
                </a:solidFill>
              </a:rPr>
            </a:br>
            <a:r>
              <a:rPr lang="pl-PL" b="1" dirty="0">
                <a:solidFill>
                  <a:prstClr val="white"/>
                </a:solidFill>
              </a:rPr>
              <a:t>6. Gdy odbierający popełni błąd to strona serwująca zdobywa punkt i kolejny serw wykonuje ten sam zawodnik z przeciwnego pola </a:t>
            </a:r>
            <a:r>
              <a:rPr lang="pl-PL" b="1" dirty="0" err="1">
                <a:solidFill>
                  <a:prstClr val="white"/>
                </a:solidFill>
              </a:rPr>
              <a:t>serwowego</a:t>
            </a:r>
            <a:r>
              <a:rPr lang="pl-PL" b="1" dirty="0" smtClean="0">
                <a:solidFill>
                  <a:prstClr val="white"/>
                </a:solidFill>
              </a:rPr>
              <a:t>.</a:t>
            </a:r>
          </a:p>
          <a:p>
            <a:pPr marL="0" lvl="0" indent="0" algn="just">
              <a:buClr>
                <a:prstClr val="white"/>
              </a:buClr>
              <a:buNone/>
            </a:pPr>
            <a:r>
              <a:rPr lang="pl-PL" b="1" dirty="0">
                <a:solidFill>
                  <a:prstClr val="white"/>
                </a:solidFill>
              </a:rPr>
              <a:t/>
            </a:r>
            <a:br>
              <a:rPr lang="pl-PL" b="1" dirty="0">
                <a:solidFill>
                  <a:prstClr val="white"/>
                </a:solidFill>
              </a:rPr>
            </a:br>
            <a:r>
              <a:rPr lang="pl-PL" b="1" dirty="0">
                <a:solidFill>
                  <a:prstClr val="white"/>
                </a:solidFill>
              </a:rPr>
              <a:t>7. Żaden zawodnik nie może serwować poza kolejnością lub odbierać dwa następujące po sobie serwy w tym samym secie.</a:t>
            </a:r>
          </a:p>
          <a:p>
            <a:endParaRPr lang="pl-PL" dirty="0"/>
          </a:p>
        </p:txBody>
      </p:sp>
      <p:sp>
        <p:nvSpPr>
          <p:cNvPr id="4" name="Tytuł 1"/>
          <p:cNvSpPr>
            <a:spLocks noGrp="1"/>
          </p:cNvSpPr>
          <p:nvPr>
            <p:ph type="title"/>
          </p:nvPr>
        </p:nvSpPr>
        <p:spPr>
          <a:xfrm>
            <a:off x="0" y="250182"/>
            <a:ext cx="12192000" cy="1507067"/>
          </a:xfrm>
        </p:spPr>
        <p:txBody>
          <a:bodyPr>
            <a:noAutofit/>
          </a:bodyPr>
          <a:lstStyle/>
          <a:p>
            <a:pPr algn="ctr"/>
            <a:r>
              <a:rPr lang="pl-PL" sz="4000" b="1" dirty="0" smtClean="0">
                <a:solidFill>
                  <a:schemeClr val="accent1">
                    <a:lumMod val="40000"/>
                    <a:lumOff val="60000"/>
                  </a:schemeClr>
                </a:solidFill>
              </a:rPr>
              <a:t>GRA PODWÓJNA </a:t>
            </a:r>
            <a:br>
              <a:rPr lang="pl-PL" sz="4000" b="1" dirty="0" smtClean="0">
                <a:solidFill>
                  <a:schemeClr val="accent1">
                    <a:lumMod val="40000"/>
                    <a:lumOff val="60000"/>
                  </a:schemeClr>
                </a:solidFill>
              </a:rPr>
            </a:br>
            <a:r>
              <a:rPr lang="pl-PL" sz="4000" dirty="0" smtClean="0">
                <a:solidFill>
                  <a:schemeClr val="accent1">
                    <a:lumMod val="40000"/>
                    <a:lumOff val="60000"/>
                  </a:schemeClr>
                </a:solidFill>
              </a:rPr>
              <a:t>(</a:t>
            </a:r>
            <a:r>
              <a:rPr lang="pl-PL" sz="4000" dirty="0">
                <a:solidFill>
                  <a:schemeClr val="accent1">
                    <a:lumMod val="40000"/>
                    <a:lumOff val="60000"/>
                  </a:schemeClr>
                </a:solidFill>
              </a:rPr>
              <a:t>dwóch graczy po każdej stronie boiska)</a:t>
            </a:r>
          </a:p>
        </p:txBody>
      </p:sp>
    </p:spTree>
    <p:extLst>
      <p:ext uri="{BB962C8B-B14F-4D97-AF65-F5344CB8AC3E}">
        <p14:creationId xmlns:p14="http://schemas.microsoft.com/office/powerpoint/2010/main" val="132370467"/>
      </p:ext>
    </p:extLst>
  </p:cSld>
  <p:clrMapOvr>
    <a:masterClrMapping/>
  </p:clrMapOvr>
</p:sld>
</file>

<file path=ppt/theme/theme1.xml><?xml version="1.0" encoding="utf-8"?>
<a:theme xmlns:a="http://schemas.openxmlformats.org/drawingml/2006/main" name="Wycinek">
  <a:themeElements>
    <a:clrScheme name="Niebieskozielony">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34</TotalTime>
  <Words>169</Words>
  <Application>Microsoft Office PowerPoint</Application>
  <PresentationFormat>Panoramiczny</PresentationFormat>
  <Paragraphs>41</Paragraphs>
  <Slides>8</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8</vt:i4>
      </vt:variant>
    </vt:vector>
  </HeadingPairs>
  <TitlesOfParts>
    <vt:vector size="12" baseType="lpstr">
      <vt:lpstr>Arial</vt:lpstr>
      <vt:lpstr>Century Gothic</vt:lpstr>
      <vt:lpstr>Wingdings 3</vt:lpstr>
      <vt:lpstr>Wycinek</vt:lpstr>
      <vt:lpstr>PRZEPISY GRY W BADMINTONA</vt:lpstr>
      <vt:lpstr>BOISKO</vt:lpstr>
      <vt:lpstr>Prezentacja programu PowerPoint</vt:lpstr>
      <vt:lpstr>Prezentacja programu PowerPoint</vt:lpstr>
      <vt:lpstr>Serw</vt:lpstr>
      <vt:lpstr>Gra pojedyncza  (jeden gracz po każdej stronie boiska)</vt:lpstr>
      <vt:lpstr>GRA PODWÓJNA  (dwóch graczy po każdej stronie boiska)</vt:lpstr>
      <vt:lpstr>GRA PODWÓJNA  (dwóch graczy po każdej stronie boiska)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PRZEPISY GRY W BADMINTONA</dc:title>
  <dc:creator>Admin1</dc:creator>
  <cp:lastModifiedBy>admin</cp:lastModifiedBy>
  <cp:revision>4</cp:revision>
  <dcterms:created xsi:type="dcterms:W3CDTF">2020-05-17T15:29:03Z</dcterms:created>
  <dcterms:modified xsi:type="dcterms:W3CDTF">2020-05-18T14:47:57Z</dcterms:modified>
</cp:coreProperties>
</file>